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387" r:id="rId2"/>
    <p:sldId id="402" r:id="rId3"/>
    <p:sldId id="401" r:id="rId4"/>
    <p:sldId id="403" r:id="rId5"/>
    <p:sldId id="404" r:id="rId6"/>
    <p:sldId id="409" r:id="rId7"/>
    <p:sldId id="410" r:id="rId8"/>
    <p:sldId id="405" r:id="rId9"/>
    <p:sldId id="406" r:id="rId10"/>
    <p:sldId id="407" r:id="rId11"/>
    <p:sldId id="411" r:id="rId12"/>
    <p:sldId id="413" r:id="rId13"/>
    <p:sldId id="412" r:id="rId14"/>
    <p:sldId id="414" r:id="rId15"/>
    <p:sldId id="408" r:id="rId1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FF00"/>
    <a:srgbClr val="CC0099"/>
    <a:srgbClr val="5D7B91"/>
    <a:srgbClr val="405564"/>
    <a:srgbClr val="C2CED8"/>
    <a:srgbClr val="728FA5"/>
    <a:srgbClr val="546E82"/>
    <a:srgbClr val="99AEBD"/>
    <a:srgbClr val="CCD6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26" autoAdjust="0"/>
    <p:restoredTop sz="94249" autoAdjust="0"/>
  </p:normalViewPr>
  <p:slideViewPr>
    <p:cSldViewPr snapToGrid="0" snapToObjects="1">
      <p:cViewPr varScale="1">
        <p:scale>
          <a:sx n="72" d="100"/>
          <a:sy n="72" d="100"/>
        </p:scale>
        <p:origin x="1542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69C40-B232-48AE-8F59-A97A4E8CA964}" type="datetimeFigureOut">
              <a:rPr lang="it-IT" smtClean="0"/>
              <a:t>16/02/2020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83E48-A699-4AD1-99DC-44645B8DB650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346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83E48-A699-4AD1-99DC-44645B8DB65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4082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5" name="Segnaposto numero diapositiva 5">
            <a:extLst>
              <a:ext uri="{FF2B5EF4-FFF2-40B4-BE49-F238E27FC236}">
                <a16:creationId xmlns:a16="http://schemas.microsoft.com/office/drawing/2014/main" id="{926599F0-637E-8349-B696-DA28753AE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90150" y="6301173"/>
            <a:ext cx="759384" cy="37979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34947A-1B05-2B43-AD85-E646CE852B9E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 dt="0"/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200" b="1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199884" y="5743211"/>
            <a:ext cx="8063454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it-IT" sz="3200" b="0" i="1" dirty="0"/>
          </a:p>
          <a:p>
            <a:r>
              <a:rPr lang="it-IT" sz="2000" b="0" i="1" dirty="0" err="1"/>
              <a:t>Carloni</a:t>
            </a:r>
            <a:r>
              <a:rPr lang="it-IT" sz="2000" b="0" i="1" dirty="0"/>
              <a:t> Filippo, </a:t>
            </a:r>
            <a:r>
              <a:rPr lang="it-IT" sz="2000" b="0" i="1" dirty="0" err="1"/>
              <a:t>mat</a:t>
            </a:r>
            <a:r>
              <a:rPr lang="it-IT" sz="2000" b="0" i="1" dirty="0"/>
              <a:t>. 921124 </a:t>
            </a:r>
          </a:p>
          <a:p>
            <a:r>
              <a:rPr lang="it-IT" sz="2000" b="0" i="1" dirty="0"/>
              <a:t>Carminati Fabio, mat. 919803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848B6D-363A-7E40-BD0E-7D62212EDD59}"/>
              </a:ext>
            </a:extLst>
          </p:cNvPr>
          <p:cNvSpPr txBox="1"/>
          <p:nvPr/>
        </p:nvSpPr>
        <p:spPr>
          <a:xfrm>
            <a:off x="2792829" y="5129361"/>
            <a:ext cx="3577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Distributed Job Scheduling</a:t>
            </a:r>
            <a:endParaRPr lang="it-IT" sz="24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3314AC-E316-E140-A1BF-57E8A7165613}"/>
              </a:ext>
            </a:extLst>
          </p:cNvPr>
          <p:cNvSpPr txBox="1"/>
          <p:nvPr/>
        </p:nvSpPr>
        <p:spPr>
          <a:xfrm>
            <a:off x="2389963" y="4389397"/>
            <a:ext cx="4483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Distribute System Project</a:t>
            </a:r>
          </a:p>
        </p:txBody>
      </p:sp>
    </p:spTree>
    <p:extLst>
      <p:ext uri="{BB962C8B-B14F-4D97-AF65-F5344CB8AC3E}">
        <p14:creationId xmlns:p14="http://schemas.microsoft.com/office/powerpoint/2010/main" val="2157740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Status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800" dirty="0"/>
              <a:t>The </a:t>
            </a:r>
            <a:r>
              <a:rPr lang="en-US" sz="1800" b="1" dirty="0"/>
              <a:t>Client</a:t>
            </a:r>
            <a:r>
              <a:rPr lang="en-US" sz="1800" dirty="0"/>
              <a:t> can request the job status only to the </a:t>
            </a:r>
            <a:r>
              <a:rPr lang="en-US" sz="1800" b="1" dirty="0"/>
              <a:t>Executor</a:t>
            </a:r>
            <a:r>
              <a:rPr lang="en-US" sz="1800" dirty="0"/>
              <a:t> they have sent it</a:t>
            </a:r>
          </a:p>
          <a:p>
            <a:r>
              <a:rPr lang="en-US" sz="1800" dirty="0"/>
              <a:t>A </a:t>
            </a:r>
            <a:r>
              <a:rPr lang="en-US" sz="1800" b="1" dirty="0"/>
              <a:t>Status Request </a:t>
            </a:r>
            <a:r>
              <a:rPr lang="en-US" sz="1800" dirty="0"/>
              <a:t>must have the flag </a:t>
            </a:r>
            <a:r>
              <a:rPr lang="en-GB" sz="1800" i="1" dirty="0" err="1"/>
              <a:t>StatusRequest</a:t>
            </a:r>
            <a:r>
              <a:rPr lang="en-GB" sz="1800" i="1" dirty="0"/>
              <a:t> set to true </a:t>
            </a:r>
            <a:r>
              <a:rPr lang="en-GB" sz="1800" dirty="0"/>
              <a:t>in the </a:t>
            </a:r>
            <a:r>
              <a:rPr lang="en-GB" sz="1800" b="1" dirty="0" err="1"/>
              <a:t>JobMessage</a:t>
            </a:r>
            <a:r>
              <a:rPr lang="en-GB" sz="1800" b="1" dirty="0"/>
              <a:t> </a:t>
            </a:r>
            <a:r>
              <a:rPr lang="en-GB" sz="1800" dirty="0"/>
              <a:t>during all the response process</a:t>
            </a:r>
          </a:p>
          <a:p>
            <a:r>
              <a:rPr lang="en-GB" sz="1800" dirty="0"/>
              <a:t>If the </a:t>
            </a:r>
            <a:r>
              <a:rPr lang="en-GB" sz="1800" b="1" dirty="0"/>
              <a:t>Status Request </a:t>
            </a:r>
            <a:r>
              <a:rPr lang="en-GB" sz="1800" dirty="0"/>
              <a:t>is a response must have the </a:t>
            </a:r>
            <a:r>
              <a:rPr lang="en-GB" sz="1800" b="1" i="1" dirty="0"/>
              <a:t>Ack</a:t>
            </a:r>
            <a:r>
              <a:rPr lang="en-GB" sz="1800" i="1" dirty="0"/>
              <a:t> </a:t>
            </a:r>
            <a:r>
              <a:rPr lang="en-GB" sz="1800" dirty="0"/>
              <a:t>flag set to true, this can happen if: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It is a response directed to the </a:t>
            </a:r>
            <a:r>
              <a:rPr lang="en-GB" sz="1800" b="1" dirty="0"/>
              <a:t>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It is a response to a completed Job, it has the </a:t>
            </a:r>
            <a:r>
              <a:rPr lang="en-GB" sz="1800" b="1" i="1" dirty="0" err="1"/>
              <a:t>IsEnded</a:t>
            </a:r>
            <a:r>
              <a:rPr lang="en-GB" sz="1800" b="1" dirty="0"/>
              <a:t> </a:t>
            </a:r>
            <a:r>
              <a:rPr lang="en-GB" sz="1800" dirty="0"/>
              <a:t>set to true (it is used to remove the Job from the internal state of </a:t>
            </a:r>
            <a:r>
              <a:rPr lang="en-GB" sz="1800" b="1" i="1" dirty="0" err="1"/>
              <a:t>OriginalExecId</a:t>
            </a:r>
            <a:r>
              <a:rPr lang="en-GB" sz="1800" b="1" dirty="0"/>
              <a:t> </a:t>
            </a:r>
            <a:r>
              <a:rPr lang="en-GB" sz="1800" dirty="0"/>
              <a:t>and </a:t>
            </a:r>
            <a:r>
              <a:rPr lang="en-GB" sz="1800" b="1" i="1" dirty="0" err="1"/>
              <a:t>ActualExecId</a:t>
            </a:r>
            <a:r>
              <a:rPr lang="en-GB" sz="1800" b="1" i="1" dirty="0"/>
              <a:t> </a:t>
            </a:r>
            <a:r>
              <a:rPr lang="en-GB" sz="1800" dirty="0"/>
              <a:t>)</a:t>
            </a:r>
          </a:p>
          <a:p>
            <a:endParaRPr lang="en-GB" sz="1800" dirty="0"/>
          </a:p>
          <a:p>
            <a:r>
              <a:rPr lang="en-GB" sz="1800" dirty="0"/>
              <a:t>They are handled by the Executor </a:t>
            </a:r>
            <a:r>
              <a:rPr lang="en-GB" sz="1800" i="1" dirty="0"/>
              <a:t>asynchronously. </a:t>
            </a:r>
          </a:p>
          <a:p>
            <a:r>
              <a:rPr lang="en-GB" sz="1800" dirty="0"/>
              <a:t>If the requested Job is processed by another </a:t>
            </a:r>
            <a:r>
              <a:rPr lang="en-GB" sz="1800" b="1" dirty="0"/>
              <a:t>Executor</a:t>
            </a:r>
            <a:r>
              <a:rPr lang="en-GB" sz="1800" dirty="0"/>
              <a:t> due of load balancing the request is forwarded to the </a:t>
            </a:r>
            <a:r>
              <a:rPr lang="en-GB" sz="1800" b="1" i="1" dirty="0" err="1"/>
              <a:t>ActualExecI</a:t>
            </a:r>
            <a:r>
              <a:rPr lang="en-GB" sz="1800" b="1" dirty="0"/>
              <a:t> </a:t>
            </a:r>
            <a:r>
              <a:rPr lang="en-GB" sz="1800" dirty="0"/>
              <a:t>by the </a:t>
            </a:r>
            <a:r>
              <a:rPr lang="en-GB" sz="1800" b="1" i="1" dirty="0" err="1"/>
              <a:t>OriginalExecId</a:t>
            </a:r>
            <a:r>
              <a:rPr lang="en-GB" sz="1800" b="1" dirty="0"/>
              <a:t>. </a:t>
            </a:r>
            <a:r>
              <a:rPr lang="en-GB" sz="1800" dirty="0"/>
              <a:t>Otherwise, the request is immediately processed.</a:t>
            </a:r>
          </a:p>
          <a:p>
            <a:r>
              <a:rPr lang="en-GB" sz="1800" dirty="0"/>
              <a:t>In the internal status of an </a:t>
            </a:r>
            <a:r>
              <a:rPr lang="en-GB" sz="1800" b="1" dirty="0"/>
              <a:t>Executor </a:t>
            </a:r>
            <a:r>
              <a:rPr lang="en-GB" sz="1800" dirty="0"/>
              <a:t>there is no trace about the incoming requests or the forwarded requests. They are simple processed or forwarded in both the directions: from the Client to the </a:t>
            </a:r>
            <a:r>
              <a:rPr lang="en-GB" sz="1800" b="1" i="1" dirty="0" err="1"/>
              <a:t>ActualExecId</a:t>
            </a:r>
            <a:r>
              <a:rPr lang="en-GB" sz="1800" b="1" dirty="0"/>
              <a:t> </a:t>
            </a:r>
            <a:r>
              <a:rPr lang="en-GB" sz="1800" dirty="0"/>
              <a:t>and </a:t>
            </a:r>
            <a:r>
              <a:rPr lang="en-GB" sz="1800" dirty="0" err="1"/>
              <a:t>viceversa</a:t>
            </a:r>
            <a:r>
              <a:rPr lang="en-GB" sz="1800" dirty="0"/>
              <a:t>.</a:t>
            </a:r>
          </a:p>
          <a:p>
            <a:endParaRPr lang="en-GB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10D631-4916-3142-A933-6737E6C1E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6815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20880-5724-4DD2-801D-3619FE46E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Statistics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31143-5E3F-44BD-AFAC-BB8BCFCEF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20688"/>
            <a:ext cx="8323726" cy="4525963"/>
          </a:xfrm>
        </p:spPr>
        <p:txBody>
          <a:bodyPr>
            <a:normAutofit/>
          </a:bodyPr>
          <a:lstStyle/>
          <a:p>
            <a:r>
              <a:rPr lang="en-GB" sz="1700" dirty="0"/>
              <a:t>In order to both understand whether the system behaves as expected and to monitor system performances we introduce some signals: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700" dirty="0"/>
              <a:t>In the </a:t>
            </a:r>
            <a:r>
              <a:rPr lang="en-GB" sz="1700" b="1" dirty="0"/>
              <a:t>Client</a:t>
            </a:r>
            <a:r>
              <a:rPr lang="en-GB" sz="1700" dirty="0"/>
              <a:t> : 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avgSendingRateSignal</a:t>
            </a:r>
            <a:r>
              <a:rPr lang="en-GB" sz="1800" dirty="0"/>
              <a:t> for the sending rate of the </a:t>
            </a:r>
            <a:r>
              <a:rPr lang="en-GB" sz="1800" b="1" dirty="0"/>
              <a:t>job</a:t>
            </a:r>
            <a:r>
              <a:rPr lang="en-GB" sz="1800" dirty="0"/>
              <a:t>s.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avgComplexitySignal</a:t>
            </a:r>
            <a:r>
              <a:rPr lang="en-GB" sz="1800" dirty="0"/>
              <a:t> for the processing time of a </a:t>
            </a:r>
            <a:r>
              <a:rPr lang="en-GB" sz="1800" b="1" dirty="0"/>
              <a:t>job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realTimeSigna</a:t>
            </a:r>
            <a:r>
              <a:rPr lang="en-GB" sz="1800" dirty="0" err="1"/>
              <a:t>l</a:t>
            </a:r>
            <a:r>
              <a:rPr lang="en-GB" sz="1800" dirty="0"/>
              <a:t> for service time for each </a:t>
            </a:r>
            <a:r>
              <a:rPr lang="en-GB" sz="1800" b="1" dirty="0" err="1"/>
              <a:t>job</a:t>
            </a:r>
            <a:r>
              <a:rPr lang="en-GB" sz="1800" dirty="0" err="1"/>
              <a:t>.From</a:t>
            </a:r>
            <a:r>
              <a:rPr lang="en-GB" sz="1800" dirty="0"/>
              <a:t> the moment in which the </a:t>
            </a:r>
            <a:r>
              <a:rPr lang="en-GB" sz="1800" b="1" dirty="0"/>
              <a:t>job</a:t>
            </a:r>
            <a:r>
              <a:rPr lang="en-GB" sz="1800" dirty="0"/>
              <a:t> is sent to original the executor for the first time up to the time in which the client receives the completed status message.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800" dirty="0"/>
              <a:t>In the </a:t>
            </a:r>
            <a:r>
              <a:rPr lang="en-GB" sz="1800" b="1" dirty="0"/>
              <a:t>Storage </a:t>
            </a:r>
            <a:r>
              <a:rPr lang="en-GB" sz="1800" dirty="0"/>
              <a:t>: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JobSignal</a:t>
            </a:r>
            <a:r>
              <a:rPr lang="en-GB" sz="1800" dirty="0"/>
              <a:t> for the evolution of the </a:t>
            </a:r>
            <a:r>
              <a:rPr lang="en-GB" sz="1800" i="1" dirty="0" err="1"/>
              <a:t>jobQueue</a:t>
            </a:r>
            <a:r>
              <a:rPr lang="en-GB" sz="1800" dirty="0"/>
              <a:t> length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NewSignal</a:t>
            </a:r>
            <a:r>
              <a:rPr lang="en-GB" sz="1800" i="1" dirty="0"/>
              <a:t> </a:t>
            </a:r>
            <a:r>
              <a:rPr lang="en-GB" sz="1800" dirty="0"/>
              <a:t>for the evolution over time of the </a:t>
            </a:r>
            <a:r>
              <a:rPr lang="en-GB" sz="1800" i="1" dirty="0" err="1"/>
              <a:t>newJobsQueue</a:t>
            </a:r>
            <a:r>
              <a:rPr lang="en-GB" sz="1800" dirty="0"/>
              <a:t> length</a:t>
            </a:r>
          </a:p>
          <a:p>
            <a:pPr marL="1085850" lvl="1" indent="-342900">
              <a:buFont typeface="Wingdings" panose="05000000000000000000" pitchFamily="2" charset="2"/>
              <a:buChar char="§"/>
            </a:pPr>
            <a:r>
              <a:rPr lang="en-GB" sz="1800" i="1" dirty="0" err="1"/>
              <a:t>ReRoutedSignal</a:t>
            </a:r>
            <a:r>
              <a:rPr lang="en-GB" sz="1800" dirty="0"/>
              <a:t> for the evolution over time of the </a:t>
            </a:r>
            <a:r>
              <a:rPr lang="en-GB" sz="1800" i="1" dirty="0" err="1"/>
              <a:t>reRoutedQueue</a:t>
            </a:r>
            <a:r>
              <a:rPr lang="en-GB" sz="1800" dirty="0"/>
              <a:t> length								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01F9E1-8D7C-4250-9449-515AFEC0C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66457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2BD441D-8B8A-48DC-99C0-DBF9A5BF4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</p:spPr>
        <p:txBody>
          <a:bodyPr/>
          <a:lstStyle/>
          <a:p>
            <a:r>
              <a:rPr lang="en-US" dirty="0"/>
              <a:t>An example(1)-Simulation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153902-6230-49D0-AFFA-4563528C6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90150" y="6301173"/>
            <a:ext cx="759384" cy="37979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834947A-1B05-2B43-AD85-E646CE852B9E}" type="slidenum">
              <a:rPr lang="it-IT" smtClean="0"/>
              <a:pPr>
                <a:spcAft>
                  <a:spcPts val="600"/>
                </a:spcAft>
              </a:pPr>
              <a:t>12</a:t>
            </a:fld>
            <a:endParaRPr lang="it-IT"/>
          </a:p>
        </p:txBody>
      </p:sp>
      <p:pic>
        <p:nvPicPr>
          <p:cNvPr id="10" name="Content Placeholder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B582E8E-D900-42AB-A29F-3B15CF81C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860" y="1484243"/>
            <a:ext cx="8891870" cy="4479235"/>
          </a:xfrm>
        </p:spPr>
      </p:pic>
    </p:spTree>
    <p:extLst>
      <p:ext uri="{BB962C8B-B14F-4D97-AF65-F5344CB8AC3E}">
        <p14:creationId xmlns:p14="http://schemas.microsoft.com/office/powerpoint/2010/main" val="4211893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983F4-6E18-43F5-AE34-FEB2C81AB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example(2)-Signals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12561949-0951-4049-9652-E556E6273D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083" t="13210" b="4453"/>
          <a:stretch/>
        </p:blipFill>
        <p:spPr>
          <a:xfrm>
            <a:off x="175166" y="1537155"/>
            <a:ext cx="8793667" cy="445282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31759-4523-42CF-8C34-50DB28024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899351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B6292-88A2-42E7-B3A2-D2D901CCA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 example(3)-End of simulation values</a:t>
            </a:r>
          </a:p>
        </p:txBody>
      </p:sp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83AA102F-BFA7-4F82-8B9F-6FB62A2B3F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105"/>
          <a:stretch/>
        </p:blipFill>
        <p:spPr>
          <a:xfrm>
            <a:off x="155188" y="1378227"/>
            <a:ext cx="8829308" cy="267693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29A23-E710-4D72-AA08-50FB31A7D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33301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500" dirty="0"/>
              <a:t>Contacts:</a:t>
            </a:r>
          </a:p>
          <a:p>
            <a:endParaRPr lang="en-GB" sz="2500" dirty="0"/>
          </a:p>
          <a:p>
            <a:r>
              <a:rPr lang="en-GB" sz="2500" dirty="0" err="1"/>
              <a:t>Carloni</a:t>
            </a:r>
            <a:r>
              <a:rPr lang="en-GB" sz="2500" dirty="0"/>
              <a:t> Filippo </a:t>
            </a:r>
            <a:r>
              <a:rPr lang="it-IT" sz="2500" i="1" dirty="0"/>
              <a:t>921124</a:t>
            </a:r>
          </a:p>
          <a:p>
            <a:r>
              <a:rPr lang="en-GB" sz="2500" i="1" u="sng" dirty="0"/>
              <a:t>filippo.carloni@mail.polimi.it</a:t>
            </a:r>
            <a:endParaRPr lang="en-GB" sz="2500" u="sng" dirty="0"/>
          </a:p>
          <a:p>
            <a:endParaRPr lang="en-GB" sz="2500" dirty="0"/>
          </a:p>
          <a:p>
            <a:r>
              <a:rPr lang="en-GB" sz="2500" dirty="0"/>
              <a:t>Carminati Fabio </a:t>
            </a:r>
            <a:r>
              <a:rPr lang="en-GB" sz="2500" i="1" dirty="0"/>
              <a:t>919803</a:t>
            </a:r>
          </a:p>
          <a:p>
            <a:r>
              <a:rPr lang="en-GB" sz="2500" i="1" u="sng" dirty="0"/>
              <a:t>fabio3.carminati@mail.polimi.it</a:t>
            </a:r>
          </a:p>
          <a:p>
            <a:endParaRPr lang="en-GB" sz="3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63028-D963-B340-98CB-3EEDB4507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15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5933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B4758-E00C-DC4D-9D1A-BA182583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D8C14-46D4-4641-9CB2-9E4699D60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380469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We have used </a:t>
            </a:r>
            <a:r>
              <a:rPr lang="en-US" sz="1800" b="1" dirty="0" err="1"/>
              <a:t>Omnet</a:t>
            </a:r>
            <a:r>
              <a:rPr lang="en-US" sz="1800" b="1" dirty="0"/>
              <a:t>++ </a:t>
            </a:r>
            <a:r>
              <a:rPr lang="en-US" sz="1800" dirty="0"/>
              <a:t>to implement and model the system</a:t>
            </a:r>
          </a:p>
          <a:p>
            <a:r>
              <a:rPr lang="en-US" sz="1800" dirty="0"/>
              <a:t>In particular, are present mainly four different entities in the system implemented with different classes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Job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Executor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1" dirty="0"/>
              <a:t>Client</a:t>
            </a:r>
            <a:endParaRPr lang="en-US" sz="1800" dirty="0"/>
          </a:p>
          <a:p>
            <a:r>
              <a:rPr lang="en-US" sz="1800" dirty="0"/>
              <a:t>The channels between the various entities are </a:t>
            </a:r>
            <a:r>
              <a:rPr lang="en-US" sz="1800" i="1" dirty="0"/>
              <a:t>bi-directional</a:t>
            </a:r>
            <a:r>
              <a:rPr lang="en-US" sz="1800" dirty="0"/>
              <a:t> and it assumed they are </a:t>
            </a:r>
            <a:r>
              <a:rPr lang="en-US" sz="1800" i="1" dirty="0"/>
              <a:t>reliable</a:t>
            </a:r>
            <a:r>
              <a:rPr lang="en-US" sz="1800" dirty="0"/>
              <a:t>. In particular, it assumed </a:t>
            </a:r>
            <a:r>
              <a:rPr lang="en-US" sz="1800" i="1" dirty="0"/>
              <a:t>TCP like</a:t>
            </a:r>
            <a:r>
              <a:rPr lang="en-US" sz="1800" dirty="0"/>
              <a:t> connections when there is a channel</a:t>
            </a:r>
          </a:p>
          <a:p>
            <a:r>
              <a:rPr lang="en-US" sz="1800" dirty="0"/>
              <a:t>So, </a:t>
            </a:r>
            <a:r>
              <a:rPr lang="en-US" sz="1800" i="1" dirty="0"/>
              <a:t>unicast</a:t>
            </a:r>
            <a:r>
              <a:rPr lang="en-US" sz="1800" dirty="0"/>
              <a:t> communication is possible between entities.</a:t>
            </a:r>
          </a:p>
          <a:p>
            <a:endParaRPr lang="en-US" sz="1800" dirty="0"/>
          </a:p>
          <a:p>
            <a:r>
              <a:rPr lang="en-US" sz="1800" dirty="0"/>
              <a:t>All the various parameter of the simulation (job complexity, timeouts, delay in the channels, ...) can be modified by the </a:t>
            </a:r>
            <a:r>
              <a:rPr lang="en-US" sz="1800" i="1" dirty="0"/>
              <a:t>omnetpp.ini </a:t>
            </a:r>
            <a:r>
              <a:rPr lang="en-US" sz="1800" dirty="0"/>
              <a:t>file. </a:t>
            </a:r>
            <a:r>
              <a:rPr lang="en-GB" sz="1800" dirty="0"/>
              <a:t>		</a:t>
            </a:r>
          </a:p>
          <a:p>
            <a:r>
              <a:rPr lang="en-GB" sz="1800" dirty="0"/>
              <a:t>An exponential distribution is considered for the </a:t>
            </a:r>
            <a:r>
              <a:rPr lang="en-GB" sz="1800" i="1" dirty="0"/>
              <a:t>sending rate</a:t>
            </a:r>
            <a:r>
              <a:rPr lang="en-GB" sz="1800" dirty="0"/>
              <a:t>, </a:t>
            </a:r>
            <a:r>
              <a:rPr lang="en-GB" sz="1800" i="1" dirty="0"/>
              <a:t>timeout failure </a:t>
            </a:r>
            <a:r>
              <a:rPr lang="en-GB" sz="1800" dirty="0"/>
              <a:t>and </a:t>
            </a:r>
            <a:r>
              <a:rPr lang="en-GB" sz="1800" i="1" dirty="0"/>
              <a:t>job complexity  </a:t>
            </a:r>
            <a:r>
              <a:rPr lang="en-GB" sz="1800" dirty="0"/>
              <a:t>in order to avoid deterministic values such that a more realistic behaviour of the system can be obtained.</a:t>
            </a:r>
          </a:p>
          <a:p>
            <a:r>
              <a:rPr lang="en-GB" sz="1800" dirty="0"/>
              <a:t>Thus for these 3 parameters only the mean is specified.</a:t>
            </a:r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FDADB-1B27-8141-8D04-E05692B8F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21692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3600" dirty="0"/>
              <a:t>Job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B246D0-75D9-E447-A311-BE26A37D1329}"/>
              </a:ext>
            </a:extLst>
          </p:cNvPr>
          <p:cNvSpPr txBox="1"/>
          <p:nvPr/>
        </p:nvSpPr>
        <p:spPr>
          <a:xfrm>
            <a:off x="403654" y="1361572"/>
            <a:ext cx="82460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jobs are represented in the system by the </a:t>
            </a:r>
            <a:r>
              <a:rPr lang="en-GB" b="1" dirty="0" err="1"/>
              <a:t>JobMessage</a:t>
            </a:r>
            <a:r>
              <a:rPr lang="en-GB" b="1" dirty="0"/>
              <a:t>.</a:t>
            </a:r>
          </a:p>
          <a:p>
            <a:r>
              <a:rPr lang="en-GB" b="1" dirty="0" err="1"/>
              <a:t>JobMessage</a:t>
            </a:r>
            <a:r>
              <a:rPr lang="en-GB" dirty="0" err="1"/>
              <a:t>s</a:t>
            </a:r>
            <a:r>
              <a:rPr lang="en-GB" b="1" dirty="0"/>
              <a:t> </a:t>
            </a:r>
            <a:r>
              <a:rPr lang="en-GB" dirty="0"/>
              <a:t>are exchanged amid the various entities in the system and contains all the essential information to represent a Job: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    </a:t>
            </a:r>
            <a:r>
              <a:rPr lang="en-GB" b="1" dirty="0" err="1"/>
              <a:t>RelativeJobId</a:t>
            </a:r>
            <a:r>
              <a:rPr lang="en-GB" b="1" dirty="0"/>
              <a:t> 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 </a:t>
            </a:r>
            <a:r>
              <a:rPr lang="en-GB" b="1" dirty="0" err="1"/>
              <a:t>ClientId</a:t>
            </a:r>
            <a:r>
              <a:rPr lang="en-GB" b="1" dirty="0"/>
              <a:t>  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  </a:t>
            </a:r>
            <a:r>
              <a:rPr lang="en-GB" b="1" dirty="0" err="1"/>
              <a:t>OriginalExecId</a:t>
            </a:r>
            <a:r>
              <a:rPr lang="en-GB" b="1" dirty="0"/>
              <a:t>   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ActualExecId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    </a:t>
            </a:r>
            <a:r>
              <a:rPr lang="en-GB" b="1" dirty="0" err="1"/>
              <a:t>JobComplexity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    </a:t>
            </a:r>
            <a:r>
              <a:rPr lang="en-GB" b="1" dirty="0" err="1"/>
              <a:t>ReRouted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NewJob</a:t>
            </a:r>
            <a:r>
              <a:rPr lang="en-GB" b="1" dirty="0"/>
              <a:t>   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IsEnded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StartingTime</a:t>
            </a:r>
            <a:endParaRPr lang="en-GB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    </a:t>
            </a:r>
            <a:r>
              <a:rPr lang="en-GB" b="1" dirty="0" err="1"/>
              <a:t>EndingTime</a:t>
            </a:r>
            <a:endParaRPr lang="en-GB" b="1" dirty="0"/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D5499B-59B3-4942-B096-99683E45F1A9}"/>
              </a:ext>
            </a:extLst>
          </p:cNvPr>
          <p:cNvSpPr txBox="1"/>
          <p:nvPr/>
        </p:nvSpPr>
        <p:spPr>
          <a:xfrm>
            <a:off x="293737" y="5138531"/>
            <a:ext cx="8465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Other fields are present in the </a:t>
            </a:r>
            <a:r>
              <a:rPr lang="en-GB" b="1" dirty="0" err="1"/>
              <a:t>JobMessage</a:t>
            </a:r>
            <a:r>
              <a:rPr lang="en-GB" b="1" dirty="0"/>
              <a:t> </a:t>
            </a:r>
            <a:r>
              <a:rPr lang="en-GB" dirty="0"/>
              <a:t>and they are used in the system for communication purposes</a:t>
            </a:r>
            <a:r>
              <a:rPr lang="en-US" dirty="0"/>
              <a:t> (not all are related to a job, but for simplicity and efficiency we use a single type of message)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F791D1C-A098-FF44-B27D-A5CC657C2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6559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Executor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The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execute the received jobs from the </a:t>
            </a:r>
            <a:r>
              <a:rPr lang="en-US" sz="1800" b="1" dirty="0"/>
              <a:t>Client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in a distributed way</a:t>
            </a:r>
          </a:p>
          <a:p>
            <a:endParaRPr lang="en-US" sz="1800" dirty="0"/>
          </a:p>
          <a:p>
            <a:r>
              <a:rPr lang="en-US" sz="1800" dirty="0"/>
              <a:t>The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communicate with</a:t>
            </a:r>
            <a:r>
              <a:rPr lang="en-US" sz="1800" b="1" dirty="0"/>
              <a:t>: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b="1" dirty="0"/>
              <a:t>Client</a:t>
            </a:r>
            <a:r>
              <a:rPr lang="en-US" sz="1800" dirty="0"/>
              <a:t>s (status and job requests)</a:t>
            </a:r>
            <a:endParaRPr lang="en-US" sz="1800" b="1" dirty="0"/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b="1" dirty="0"/>
              <a:t>Storage</a:t>
            </a:r>
            <a:r>
              <a:rPr lang="en-US" sz="1800" dirty="0"/>
              <a:t>s (send and receive internal status)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/>
              <a:t>Others</a:t>
            </a:r>
            <a:r>
              <a:rPr lang="en-US" sz="1800" b="1" dirty="0"/>
              <a:t> Executor</a:t>
            </a:r>
            <a:r>
              <a:rPr lang="en-US" sz="1800" dirty="0"/>
              <a:t>s (load balancing operations and status)</a:t>
            </a:r>
            <a:endParaRPr lang="en-US" sz="1800" b="1" dirty="0"/>
          </a:p>
          <a:p>
            <a:pPr lvl="1" indent="0">
              <a:buNone/>
            </a:pPr>
            <a:endParaRPr lang="en-US" sz="1800" dirty="0"/>
          </a:p>
          <a:p>
            <a:r>
              <a:rPr lang="en-US" sz="1800" dirty="0"/>
              <a:t>The </a:t>
            </a:r>
            <a:r>
              <a:rPr lang="en-US" sz="1800" b="1" dirty="0"/>
              <a:t>Executor </a:t>
            </a:r>
            <a:r>
              <a:rPr lang="en-US" sz="1800" dirty="0"/>
              <a:t>is the only entity that can fail in the system: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Only crash are allowed (losing the partial computation of a job and losing </a:t>
            </a:r>
            <a:r>
              <a:rPr lang="en-US" sz="1800" i="1" dirty="0"/>
              <a:t>internal state</a:t>
            </a:r>
            <a:r>
              <a:rPr lang="en-US" sz="1800" dirty="0"/>
              <a:t>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No Byzantine failure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No timing failure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59A68-866C-7748-AF4E-97E320C69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3951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Executor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Can be in two main different modes: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b="1" dirty="0"/>
              <a:t>Normal Mode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b="1" dirty="0"/>
              <a:t>Failure Mode</a:t>
            </a:r>
          </a:p>
          <a:p>
            <a:pPr marL="1943100" lvl="3" indent="-342900">
              <a:buFont typeface="Wingdings" pitchFamily="2" charset="2"/>
              <a:buChar char="§"/>
            </a:pPr>
            <a:r>
              <a:rPr lang="en-US" sz="1800" dirty="0"/>
              <a:t>Ignoring all the incoming packets until </a:t>
            </a:r>
            <a:r>
              <a:rPr lang="en-GB" sz="1800" i="1" dirty="0" err="1"/>
              <a:t>timeoutFailureDuration</a:t>
            </a:r>
            <a:r>
              <a:rPr lang="en-GB" sz="1800" i="1" dirty="0"/>
              <a:t> </a:t>
            </a:r>
            <a:r>
              <a:rPr lang="en-GB" sz="1800" dirty="0"/>
              <a:t>expires</a:t>
            </a:r>
            <a:endParaRPr lang="en-US" sz="1800" dirty="0"/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1800" b="1" dirty="0"/>
              <a:t>Reboot Mode</a:t>
            </a:r>
            <a:endParaRPr lang="en-US" sz="1800" dirty="0"/>
          </a:p>
          <a:p>
            <a:pPr marL="1943100" lvl="3" indent="-342900">
              <a:buFont typeface="Wingdings" panose="05000000000000000000" pitchFamily="2" charset="2"/>
              <a:buChar char="§"/>
            </a:pPr>
            <a:r>
              <a:rPr lang="en-US" sz="1800" dirty="0"/>
              <a:t>Ignoring all the incoming packets except those from storage</a:t>
            </a:r>
            <a:endParaRPr lang="en-US" sz="1800" b="1" dirty="0"/>
          </a:p>
          <a:p>
            <a:r>
              <a:rPr lang="en-US" sz="1800" dirty="0"/>
              <a:t>The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can crash (with different probabilities)</a:t>
            </a:r>
            <a:r>
              <a:rPr lang="en-US" sz="1800" b="1" dirty="0"/>
              <a:t>: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/>
              <a:t>At the </a:t>
            </a:r>
            <a:r>
              <a:rPr lang="en-US" sz="1800" i="1" dirty="0"/>
              <a:t>reception</a:t>
            </a:r>
            <a:r>
              <a:rPr lang="en-US" sz="1800" dirty="0"/>
              <a:t> of each message</a:t>
            </a:r>
          </a:p>
          <a:p>
            <a:pPr marL="1028700" lvl="1" algn="just">
              <a:buFont typeface="Arial" panose="020B0604020202020204" pitchFamily="34" charset="0"/>
              <a:buChar char="•"/>
            </a:pPr>
            <a:r>
              <a:rPr lang="en-US" sz="1800" dirty="0"/>
              <a:t>In the </a:t>
            </a:r>
            <a:r>
              <a:rPr lang="en-US" sz="1800" i="1" dirty="0"/>
              <a:t>middle</a:t>
            </a:r>
            <a:r>
              <a:rPr lang="en-US" sz="1800" dirty="0"/>
              <a:t> of computation (introduced in the most relevant cases), always after operations that modify the internal status of the </a:t>
            </a:r>
            <a:r>
              <a:rPr lang="en-US" sz="1800" b="1" dirty="0"/>
              <a:t>Executor </a:t>
            </a:r>
            <a:r>
              <a:rPr lang="en-US" sz="1800" dirty="0"/>
              <a:t> and the correspondent notification to the </a:t>
            </a:r>
            <a:r>
              <a:rPr lang="en-US" sz="1800" b="1" dirty="0"/>
              <a:t>Storage.</a:t>
            </a:r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0CFDAF-C6CB-3A44-BDAB-0C6A0DFF6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66644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Crash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179" y="1470991"/>
            <a:ext cx="8323726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The </a:t>
            </a:r>
            <a:r>
              <a:rPr lang="en-US" sz="1800" b="1" dirty="0"/>
              <a:t>crashes</a:t>
            </a:r>
            <a:r>
              <a:rPr lang="en-US" sz="1800" dirty="0"/>
              <a:t> are simulated in each </a:t>
            </a:r>
            <a:r>
              <a:rPr lang="en-US" sz="1800" b="1" dirty="0"/>
              <a:t>Executor</a:t>
            </a:r>
            <a:r>
              <a:rPr lang="en-US" sz="1800" dirty="0"/>
              <a:t> individually, the other </a:t>
            </a:r>
            <a:r>
              <a:rPr lang="en-US" sz="1800" b="1" dirty="0"/>
              <a:t>Executor</a:t>
            </a:r>
            <a:r>
              <a:rPr lang="en-US" sz="1800" dirty="0"/>
              <a:t>s simply ignore not responding </a:t>
            </a:r>
            <a:r>
              <a:rPr lang="en-US" sz="1800" b="1" dirty="0"/>
              <a:t>Executor</a:t>
            </a:r>
            <a:endParaRPr lang="en-US" sz="1800" dirty="0"/>
          </a:p>
          <a:p>
            <a:r>
              <a:rPr lang="en-US" sz="1800" dirty="0"/>
              <a:t>It is assumed that a </a:t>
            </a:r>
            <a:r>
              <a:rPr lang="en-US" sz="1800" b="1" dirty="0"/>
              <a:t>Executor</a:t>
            </a:r>
            <a:r>
              <a:rPr lang="en-US" sz="1800" dirty="0"/>
              <a:t> stays in </a:t>
            </a:r>
            <a:r>
              <a:rPr lang="en-US" sz="1800" b="1" dirty="0"/>
              <a:t>Failure Mode </a:t>
            </a:r>
            <a:r>
              <a:rPr lang="en-US" sz="1800" dirty="0"/>
              <a:t>for a limited period of time</a:t>
            </a:r>
          </a:p>
          <a:p>
            <a:endParaRPr lang="en-US" sz="1800" dirty="0"/>
          </a:p>
          <a:p>
            <a:r>
              <a:rPr lang="en-US" sz="1800" dirty="0"/>
              <a:t>If a </a:t>
            </a:r>
            <a:r>
              <a:rPr lang="en-US" sz="1800" b="1" dirty="0"/>
              <a:t>crash</a:t>
            </a:r>
            <a:r>
              <a:rPr lang="en-US" sz="1800" dirty="0"/>
              <a:t> happen (both in the </a:t>
            </a:r>
            <a:r>
              <a:rPr lang="en-US" sz="1800" i="1" dirty="0"/>
              <a:t>middle</a:t>
            </a:r>
            <a:r>
              <a:rPr lang="en-US" sz="1800" dirty="0"/>
              <a:t> or at the </a:t>
            </a:r>
            <a:r>
              <a:rPr lang="en-US" sz="1800" i="1" dirty="0"/>
              <a:t>reception</a:t>
            </a:r>
            <a:r>
              <a:rPr lang="en-US" sz="1800" dirty="0"/>
              <a:t>) these steps are followed by the crashed executor: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Enter in the </a:t>
            </a:r>
            <a:r>
              <a:rPr lang="en-US" sz="1800" b="1" dirty="0"/>
              <a:t>Failure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Empty all the data structures representing its internal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Wait for the timeout, </a:t>
            </a:r>
            <a:r>
              <a:rPr lang="en-GB" sz="1800" i="1" dirty="0" err="1"/>
              <a:t>timeoutFailureEnd</a:t>
            </a:r>
            <a:endParaRPr lang="en-GB" sz="18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Start of </a:t>
            </a:r>
            <a:r>
              <a:rPr lang="en-US" sz="1800" b="1" dirty="0"/>
              <a:t>Reboot </a:t>
            </a:r>
            <a:r>
              <a:rPr lang="en-US" sz="1800" dirty="0"/>
              <a:t>process, sending a </a:t>
            </a:r>
            <a:r>
              <a:rPr lang="en-GB" sz="1800" b="1" dirty="0" err="1"/>
              <a:t>JobMessage</a:t>
            </a:r>
            <a:r>
              <a:rPr lang="en-GB" sz="1800" b="1" dirty="0"/>
              <a:t> </a:t>
            </a:r>
            <a:r>
              <a:rPr lang="en-GB" sz="1800" dirty="0"/>
              <a:t>with the </a:t>
            </a:r>
            <a:r>
              <a:rPr lang="en-GB" sz="1800" b="1" i="1" dirty="0" err="1"/>
              <a:t>ReBoot</a:t>
            </a:r>
            <a:r>
              <a:rPr lang="en-GB" sz="1800" b="1" i="1" dirty="0"/>
              <a:t> </a:t>
            </a:r>
            <a:r>
              <a:rPr lang="en-GB" sz="1800" dirty="0"/>
              <a:t>field set to true to its </a:t>
            </a:r>
            <a:r>
              <a:rPr lang="en-GB" sz="1800" b="1" dirty="0"/>
              <a:t>storage</a:t>
            </a:r>
            <a:endParaRPr lang="en-US" sz="1800" b="1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Retrieve all the data structures from its </a:t>
            </a:r>
            <a:r>
              <a:rPr lang="en-US" sz="1800" b="1" dirty="0"/>
              <a:t>Storage</a:t>
            </a:r>
            <a:r>
              <a:rPr lang="en-US" sz="1800" dirty="0"/>
              <a:t>, the process is ended by the flag </a:t>
            </a:r>
            <a:r>
              <a:rPr lang="en-GB" sz="1800" b="1" i="1" dirty="0" err="1"/>
              <a:t>BackupComplete</a:t>
            </a:r>
            <a:r>
              <a:rPr lang="en-GB" dirty="0"/>
              <a:t> </a:t>
            </a:r>
            <a:r>
              <a:rPr lang="en-US" sz="1800" dirty="0"/>
              <a:t>set to true by the </a:t>
            </a:r>
            <a:r>
              <a:rPr lang="en-US" sz="1800" b="1" dirty="0"/>
              <a:t>Storage </a:t>
            </a:r>
            <a:r>
              <a:rPr lang="en-US" sz="1800" dirty="0"/>
              <a:t>in the last </a:t>
            </a:r>
            <a:r>
              <a:rPr lang="en-GB" sz="1800" b="1" dirty="0" err="1"/>
              <a:t>JobMessage</a:t>
            </a:r>
            <a:r>
              <a:rPr lang="en-GB" sz="1800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Enter in </a:t>
            </a:r>
            <a:r>
              <a:rPr lang="en-GB" sz="1800" b="1" dirty="0"/>
              <a:t>Normal </a:t>
            </a:r>
            <a:r>
              <a:rPr lang="en-US" sz="1800" b="1" dirty="0"/>
              <a:t>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Send </a:t>
            </a:r>
            <a:r>
              <a:rPr lang="en-US" sz="1800" b="1" dirty="0"/>
              <a:t>Status </a:t>
            </a:r>
            <a:r>
              <a:rPr lang="en-US" sz="1800" dirty="0"/>
              <a:t>updates to the </a:t>
            </a:r>
            <a:r>
              <a:rPr lang="en-US" sz="1800" b="1" dirty="0"/>
              <a:t>Client</a:t>
            </a:r>
            <a:r>
              <a:rPr lang="en-US" sz="1800" dirty="0"/>
              <a:t>s or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</a:t>
            </a:r>
            <a:r>
              <a:rPr lang="en-US" sz="1800" dirty="0"/>
              <a:t>for its internal </a:t>
            </a:r>
            <a:r>
              <a:rPr lang="en-US" sz="1800" b="1" dirty="0"/>
              <a:t>Job</a:t>
            </a:r>
            <a:r>
              <a:rPr lang="en-US" sz="1800" dirty="0"/>
              <a:t>s, and </a:t>
            </a:r>
            <a:r>
              <a:rPr lang="en-US" sz="1800" b="1" dirty="0"/>
              <a:t>Status Request </a:t>
            </a:r>
            <a:r>
              <a:rPr lang="en-US" sz="1800" dirty="0"/>
              <a:t>for</a:t>
            </a:r>
            <a:r>
              <a:rPr lang="en-US" sz="1800" b="1" dirty="0"/>
              <a:t> </a:t>
            </a:r>
            <a:r>
              <a:rPr lang="en-US" sz="1800" dirty="0"/>
              <a:t>the </a:t>
            </a:r>
            <a:r>
              <a:rPr lang="en-US" sz="1800" dirty="0" err="1"/>
              <a:t>ReRouted</a:t>
            </a:r>
            <a:r>
              <a:rPr lang="en-US" sz="1800" dirty="0"/>
              <a:t> </a:t>
            </a:r>
            <a:r>
              <a:rPr lang="en-US" sz="1800" b="1" dirty="0"/>
              <a:t>Job</a:t>
            </a:r>
            <a:r>
              <a:rPr lang="en-US" sz="1800" dirty="0"/>
              <a:t>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sz="1800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B7B7D-8057-2344-9169-0547ED19A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17013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Load Balancing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179" y="1470991"/>
            <a:ext cx="8323726" cy="4525963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The </a:t>
            </a:r>
            <a:r>
              <a:rPr lang="en-US" sz="1800" b="1" dirty="0"/>
              <a:t>Executor</a:t>
            </a:r>
            <a:r>
              <a:rPr lang="en-US" sz="1800" dirty="0"/>
              <a:t> performs </a:t>
            </a:r>
            <a:r>
              <a:rPr lang="en-US" sz="1800" b="1" dirty="0"/>
              <a:t>Load Balancing </a:t>
            </a:r>
            <a:r>
              <a:rPr lang="en-US" sz="1800" dirty="0"/>
              <a:t>with a certain </a:t>
            </a:r>
            <a:r>
              <a:rPr lang="en-US" sz="1800" i="1" dirty="0"/>
              <a:t>granularity (</a:t>
            </a:r>
            <a:r>
              <a:rPr lang="en-GB" sz="1800" b="1" i="1" dirty="0"/>
              <a:t>granularity</a:t>
            </a:r>
            <a:r>
              <a:rPr lang="en-GB" sz="1800" dirty="0"/>
              <a:t> parameter)</a:t>
            </a:r>
            <a:endParaRPr lang="en-US" sz="1800" i="1" dirty="0"/>
          </a:p>
          <a:p>
            <a:r>
              <a:rPr lang="en-US" sz="1800" dirty="0"/>
              <a:t>Each time a new </a:t>
            </a:r>
            <a:r>
              <a:rPr lang="en-US" sz="1800" b="1" dirty="0"/>
              <a:t>Job</a:t>
            </a:r>
            <a:r>
              <a:rPr lang="en-US" sz="1800" dirty="0"/>
              <a:t> arrives from a </a:t>
            </a:r>
            <a:r>
              <a:rPr lang="en-US" sz="1800" b="1" dirty="0"/>
              <a:t>Client</a:t>
            </a:r>
            <a:r>
              <a:rPr lang="en-US" sz="1800" dirty="0"/>
              <a:t> the </a:t>
            </a:r>
            <a:r>
              <a:rPr lang="en-US" sz="1800" b="1" dirty="0"/>
              <a:t>Executor</a:t>
            </a:r>
            <a:r>
              <a:rPr lang="en-US" sz="1800" dirty="0"/>
              <a:t> evaluates if is necessary to do </a:t>
            </a:r>
            <a:r>
              <a:rPr lang="en-US" sz="1800" b="1" dirty="0"/>
              <a:t>Load Balancing</a:t>
            </a:r>
            <a:r>
              <a:rPr lang="en-US" sz="1800" dirty="0"/>
              <a:t>. </a:t>
            </a:r>
          </a:p>
          <a:p>
            <a:r>
              <a:rPr lang="en-US" sz="1800" dirty="0"/>
              <a:t>The new </a:t>
            </a:r>
            <a:r>
              <a:rPr lang="en-US" sz="1800" b="1" dirty="0"/>
              <a:t>Job</a:t>
            </a:r>
            <a:r>
              <a:rPr lang="en-US" sz="1800" dirty="0"/>
              <a:t>s are evaluated with </a:t>
            </a:r>
            <a:r>
              <a:rPr lang="en-US" sz="1800" i="1" dirty="0"/>
              <a:t>FIFO </a:t>
            </a:r>
            <a:r>
              <a:rPr lang="en-US" sz="1800" dirty="0"/>
              <a:t>policy</a:t>
            </a:r>
          </a:p>
          <a:p>
            <a:r>
              <a:rPr lang="en-US" sz="1800" dirty="0"/>
              <a:t>To perform </a:t>
            </a:r>
            <a:r>
              <a:rPr lang="en-US" sz="1800" b="1" dirty="0"/>
              <a:t>Load Balancing </a:t>
            </a:r>
            <a:r>
              <a:rPr lang="en-US" sz="1800" dirty="0"/>
              <a:t>the </a:t>
            </a:r>
            <a:r>
              <a:rPr lang="en-GB" sz="1800" b="1" i="1" dirty="0"/>
              <a:t>Probing</a:t>
            </a:r>
            <a:r>
              <a:rPr lang="en-GB" sz="1800" dirty="0"/>
              <a:t> flag must be set to true</a:t>
            </a:r>
          </a:p>
          <a:p>
            <a:r>
              <a:rPr lang="en-GB" sz="1800" dirty="0"/>
              <a:t>When a probing request arrives the others </a:t>
            </a:r>
            <a:r>
              <a:rPr lang="en-GB" sz="1800" b="1" dirty="0"/>
              <a:t>Executor</a:t>
            </a:r>
            <a:r>
              <a:rPr lang="en-GB" sz="1800" dirty="0"/>
              <a:t>s, they evaluate if theirs queues length are less than the one inside the probing request</a:t>
            </a:r>
            <a:r>
              <a:rPr lang="en-US" sz="1800" b="1" i="1" dirty="0"/>
              <a:t>(</a:t>
            </a:r>
            <a:r>
              <a:rPr lang="en-GB" sz="1800" b="1" i="1" dirty="0" err="1"/>
              <a:t>QueueLength</a:t>
            </a:r>
            <a:r>
              <a:rPr lang="en-GB" sz="1800" b="1" i="1" dirty="0"/>
              <a:t> </a:t>
            </a:r>
            <a:r>
              <a:rPr lang="en-GB" sz="1800" dirty="0"/>
              <a:t>field) with a certain </a:t>
            </a:r>
            <a:r>
              <a:rPr lang="en-GB" sz="1800" i="1" dirty="0"/>
              <a:t>granularity</a:t>
            </a:r>
            <a:r>
              <a:rPr lang="en-GB" sz="1800" dirty="0"/>
              <a:t> (</a:t>
            </a:r>
            <a:r>
              <a:rPr lang="en-GB" sz="1800" b="1" i="1" dirty="0" err="1"/>
              <a:t>probeResponse</a:t>
            </a:r>
            <a:r>
              <a:rPr lang="en-GB" sz="1800" dirty="0"/>
              <a:t> parameter)</a:t>
            </a:r>
          </a:p>
          <a:p>
            <a:r>
              <a:rPr lang="en-GB" sz="1800" dirty="0"/>
              <a:t>If the condition is verified the </a:t>
            </a:r>
            <a:r>
              <a:rPr lang="en-GB" sz="1800" b="1" i="1" dirty="0"/>
              <a:t>Ack </a:t>
            </a:r>
            <a:r>
              <a:rPr lang="en-GB" sz="1800" dirty="0"/>
              <a:t>field is set to true and the </a:t>
            </a:r>
            <a:r>
              <a:rPr lang="en-GB" sz="1800" b="1" i="1" dirty="0" err="1"/>
              <a:t>QueueLength</a:t>
            </a:r>
            <a:r>
              <a:rPr lang="en-GB" sz="1800" b="1" i="1" dirty="0"/>
              <a:t> </a:t>
            </a:r>
            <a:r>
              <a:rPr lang="en-GB" sz="1800" dirty="0"/>
              <a:t>parameter is set equal to its own length</a:t>
            </a:r>
            <a:endParaRPr lang="en-GB" sz="1800" b="1" dirty="0"/>
          </a:p>
          <a:p>
            <a:r>
              <a:rPr lang="en-GB" sz="1800" dirty="0"/>
              <a:t>The original </a:t>
            </a:r>
            <a:r>
              <a:rPr lang="en-GB" sz="1800" b="1" dirty="0"/>
              <a:t>Executor </a:t>
            </a:r>
            <a:r>
              <a:rPr lang="en-GB" sz="1800" dirty="0"/>
              <a:t>waits for responses </a:t>
            </a:r>
            <a:r>
              <a:rPr lang="en-GB" sz="1800" i="1" dirty="0" err="1"/>
              <a:t>timeoutLoad</a:t>
            </a:r>
            <a:r>
              <a:rPr lang="en-GB" sz="1800" dirty="0"/>
              <a:t> and after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/>
              <a:t>if a response with a queue less than the the original </a:t>
            </a:r>
            <a:r>
              <a:rPr lang="en-GB" sz="1800" b="1" dirty="0"/>
              <a:t>Executor </a:t>
            </a:r>
            <a:r>
              <a:rPr lang="en-GB" sz="1800" dirty="0"/>
              <a:t>is found the </a:t>
            </a:r>
            <a:r>
              <a:rPr lang="en-US" sz="1800" b="1" dirty="0"/>
              <a:t>Job</a:t>
            </a:r>
            <a:r>
              <a:rPr lang="en-GB" sz="1800" dirty="0"/>
              <a:t> is re-routed (at most once)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Otherwise the </a:t>
            </a:r>
            <a:r>
              <a:rPr lang="en-GB" sz="1800" b="1" dirty="0"/>
              <a:t>Executor </a:t>
            </a:r>
            <a:r>
              <a:rPr lang="en-GB" sz="1800" dirty="0"/>
              <a:t>executes the </a:t>
            </a:r>
            <a:r>
              <a:rPr lang="en-US" sz="1800" b="1" dirty="0"/>
              <a:t>Job</a:t>
            </a:r>
            <a:endParaRPr lang="en-GB" sz="1800" b="1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B7B7D-8057-2344-9169-0547ED19A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046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Each </a:t>
            </a:r>
            <a:r>
              <a:rPr lang="en-US" sz="1800" b="1" dirty="0"/>
              <a:t>Executor</a:t>
            </a:r>
            <a:r>
              <a:rPr lang="en-US" sz="1800" dirty="0"/>
              <a:t> has its own </a:t>
            </a:r>
            <a:r>
              <a:rPr lang="en-US" sz="1800" b="1" dirty="0"/>
              <a:t>Storage </a:t>
            </a:r>
            <a:r>
              <a:rPr lang="en-US" sz="1800" dirty="0"/>
              <a:t>connected</a:t>
            </a:r>
          </a:p>
          <a:p>
            <a:r>
              <a:rPr lang="en-US" sz="1800" dirty="0"/>
              <a:t>Each storage save permanently and in reliable way the internal status of the executor attached to it</a:t>
            </a:r>
          </a:p>
          <a:p>
            <a:endParaRPr lang="en-US" sz="1800" dirty="0"/>
          </a:p>
          <a:p>
            <a:r>
              <a:rPr lang="en-US" sz="1800" dirty="0"/>
              <a:t>The </a:t>
            </a:r>
            <a:r>
              <a:rPr lang="en-US" sz="1800" b="1" dirty="0"/>
              <a:t>Storage</a:t>
            </a:r>
            <a:r>
              <a:rPr lang="en-US" sz="1800" dirty="0"/>
              <a:t> CANNOT crash</a:t>
            </a:r>
          </a:p>
          <a:p>
            <a:r>
              <a:rPr lang="en-US" sz="1800" dirty="0"/>
              <a:t>The storage save the jobs in four different </a:t>
            </a:r>
            <a:r>
              <a:rPr lang="en-US" sz="1800" i="1" dirty="0"/>
              <a:t>std::map</a:t>
            </a:r>
            <a:r>
              <a:rPr lang="en-US" sz="1800" dirty="0"/>
              <a:t> with a simple protocol: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i="1" dirty="0"/>
              <a:t>insert operation</a:t>
            </a:r>
            <a:r>
              <a:rPr lang="en-US" sz="1800" dirty="0"/>
              <a:t>: If a job arrives for a specific map and it doesn’t exist on it, the storage saves the job in the specified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i="1" dirty="0"/>
              <a:t>delete operation</a:t>
            </a:r>
            <a:r>
              <a:rPr lang="en-US" sz="1800" dirty="0"/>
              <a:t>:</a:t>
            </a:r>
            <a:r>
              <a:rPr lang="en-US" sz="1800" b="1" dirty="0"/>
              <a:t> </a:t>
            </a:r>
            <a:r>
              <a:rPr lang="en-US" sz="1800" dirty="0"/>
              <a:t>If a job already exists in a specific map, the storage delete the job from that map</a:t>
            </a:r>
          </a:p>
          <a:p>
            <a:endParaRPr lang="en-US" sz="1800" dirty="0"/>
          </a:p>
          <a:p>
            <a:r>
              <a:rPr lang="en-US" sz="1800" dirty="0"/>
              <a:t>If </a:t>
            </a:r>
            <a:r>
              <a:rPr lang="en-US" sz="1800" b="1" dirty="0" err="1"/>
              <a:t>ReBoot</a:t>
            </a:r>
            <a:r>
              <a:rPr lang="en-US" sz="1800" b="1" dirty="0"/>
              <a:t> </a:t>
            </a:r>
            <a:r>
              <a:rPr lang="en-US" sz="1800" dirty="0"/>
              <a:t>flag in the </a:t>
            </a:r>
            <a:r>
              <a:rPr lang="en-US" sz="1800" b="1" dirty="0" err="1"/>
              <a:t>jobMessage</a:t>
            </a:r>
            <a:r>
              <a:rPr lang="en-US" sz="1800" b="1" dirty="0"/>
              <a:t> </a:t>
            </a:r>
            <a:r>
              <a:rPr lang="en-US" sz="1800" dirty="0"/>
              <a:t>is set to true, the </a:t>
            </a:r>
            <a:r>
              <a:rPr lang="en-US" sz="1800" b="1" dirty="0"/>
              <a:t>Storage </a:t>
            </a:r>
            <a:r>
              <a:rPr lang="en-US" sz="1800" dirty="0"/>
              <a:t>replies to the executor sending all the four maps contents and after that a final message with the </a:t>
            </a:r>
            <a:r>
              <a:rPr lang="en-US" sz="1800" b="1" dirty="0" err="1"/>
              <a:t>BackupCompleted</a:t>
            </a:r>
            <a:r>
              <a:rPr lang="en-US" sz="1800" dirty="0"/>
              <a:t> flag to true is sent.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05222-7D72-0E47-ADB5-AD2FD441F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1775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73BE8-B219-CE47-8984-D9F56788C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3D343-5A45-F44D-B779-8A19C89A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800" b="1" dirty="0"/>
              <a:t>Client</a:t>
            </a:r>
            <a:r>
              <a:rPr lang="en-US" sz="1800" dirty="0"/>
              <a:t>s communicate only with the </a:t>
            </a:r>
            <a:r>
              <a:rPr lang="en-US" sz="1800" b="1" dirty="0"/>
              <a:t>Executor</a:t>
            </a:r>
            <a:r>
              <a:rPr lang="en-US" sz="1800" dirty="0"/>
              <a:t>s: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/>
              <a:t>Send new jobs periodically (</a:t>
            </a:r>
            <a:r>
              <a:rPr lang="en-US" sz="1800" b="1" dirty="0"/>
              <a:t>Executor </a:t>
            </a:r>
            <a:r>
              <a:rPr lang="en-US" sz="1800" dirty="0"/>
              <a:t>is</a:t>
            </a:r>
            <a:r>
              <a:rPr lang="en-US" sz="1800" b="1" dirty="0"/>
              <a:t> </a:t>
            </a:r>
            <a:r>
              <a:rPr lang="en-US" sz="1800" dirty="0"/>
              <a:t>random selected) and then they are added to </a:t>
            </a:r>
            <a:r>
              <a:rPr lang="en-GB" sz="1800" i="1" dirty="0" err="1"/>
              <a:t>notComputed</a:t>
            </a:r>
            <a:r>
              <a:rPr lang="en-GB" sz="1600" i="1" dirty="0"/>
              <a:t>  </a:t>
            </a:r>
            <a:r>
              <a:rPr lang="en-GB" sz="1600" i="1" dirty="0" err="1"/>
              <a:t>cArray</a:t>
            </a:r>
            <a:endParaRPr lang="en-US" sz="1800" dirty="0"/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/>
              <a:t>Request info about the status of the </a:t>
            </a:r>
            <a:r>
              <a:rPr lang="en-US" sz="1800" b="1" dirty="0"/>
              <a:t>Job</a:t>
            </a:r>
            <a:r>
              <a:rPr lang="en-US" sz="1800" dirty="0"/>
              <a:t>s (</a:t>
            </a:r>
            <a:r>
              <a:rPr lang="en-US" sz="1800" i="1" dirty="0"/>
              <a:t>completed </a:t>
            </a:r>
            <a:r>
              <a:rPr lang="en-US" sz="1800" dirty="0"/>
              <a:t>or </a:t>
            </a:r>
            <a:r>
              <a:rPr lang="en-US" sz="1800" i="1" dirty="0"/>
              <a:t>not completed)</a:t>
            </a:r>
          </a:p>
          <a:p>
            <a:pPr lvl="1" indent="0">
              <a:buNone/>
            </a:pPr>
            <a:endParaRPr lang="en-US" sz="1800" i="1" dirty="0"/>
          </a:p>
          <a:p>
            <a:r>
              <a:rPr lang="en-US" sz="1800" dirty="0"/>
              <a:t>Each </a:t>
            </a:r>
            <a:r>
              <a:rPr lang="en-US" sz="1800" b="1" dirty="0"/>
              <a:t>Client </a:t>
            </a:r>
            <a:r>
              <a:rPr lang="en-US" sz="1800" dirty="0"/>
              <a:t>is</a:t>
            </a:r>
            <a:r>
              <a:rPr lang="en-US" sz="1800" b="1" dirty="0"/>
              <a:t> </a:t>
            </a:r>
            <a:r>
              <a:rPr lang="en-US" sz="1800" dirty="0"/>
              <a:t>completely unaware if </a:t>
            </a:r>
            <a:r>
              <a:rPr lang="en-US" sz="1800" i="1" dirty="0"/>
              <a:t>load balancing </a:t>
            </a:r>
            <a:r>
              <a:rPr lang="en-US" sz="1800" dirty="0"/>
              <a:t>is performed or not  for each </a:t>
            </a:r>
            <a:r>
              <a:rPr lang="en-US" sz="1800" b="1" dirty="0"/>
              <a:t>Job </a:t>
            </a:r>
            <a:r>
              <a:rPr lang="en-US" sz="1800" dirty="0"/>
              <a:t>(e.g. who is the the effective </a:t>
            </a:r>
            <a:r>
              <a:rPr lang="en-US" sz="1800" b="1" dirty="0"/>
              <a:t>Executor</a:t>
            </a:r>
            <a:r>
              <a:rPr lang="en-US" sz="1800" dirty="0"/>
              <a:t>, </a:t>
            </a:r>
            <a:r>
              <a:rPr lang="en-GB" sz="1800" b="1" dirty="0" err="1"/>
              <a:t>ActualExecId</a:t>
            </a:r>
            <a:r>
              <a:rPr lang="en-US" sz="1800" dirty="0"/>
              <a:t>)</a:t>
            </a:r>
          </a:p>
          <a:p>
            <a:endParaRPr lang="en-US" sz="1800" dirty="0"/>
          </a:p>
          <a:p>
            <a:r>
              <a:rPr lang="en-US" sz="1800" dirty="0"/>
              <a:t>If an </a:t>
            </a:r>
            <a:r>
              <a:rPr lang="en-US" sz="1800" b="1" dirty="0"/>
              <a:t>Executor</a:t>
            </a:r>
            <a:r>
              <a:rPr lang="en-US" sz="1800" dirty="0"/>
              <a:t> doesn’t respond to a new </a:t>
            </a:r>
            <a:r>
              <a:rPr lang="en-US" sz="1800" b="1" dirty="0"/>
              <a:t>Job </a:t>
            </a:r>
            <a:r>
              <a:rPr lang="en-US" sz="1800" dirty="0"/>
              <a:t>request</a:t>
            </a:r>
            <a:r>
              <a:rPr lang="en-US" sz="1800" b="1" dirty="0"/>
              <a:t> </a:t>
            </a:r>
            <a:r>
              <a:rPr lang="en-US" sz="1800" dirty="0"/>
              <a:t>with a </a:t>
            </a:r>
            <a:r>
              <a:rPr lang="en-US" sz="1800" b="1" dirty="0" err="1"/>
              <a:t>JobId</a:t>
            </a:r>
            <a:r>
              <a:rPr lang="en-US" sz="1800" dirty="0"/>
              <a:t> for a given period the job is resent for a given amount of times, after that another </a:t>
            </a:r>
            <a:r>
              <a:rPr lang="en-US" sz="1800" b="1" dirty="0"/>
              <a:t>Executor </a:t>
            </a:r>
            <a:r>
              <a:rPr lang="en-US" sz="1800" dirty="0"/>
              <a:t>is selected for that </a:t>
            </a:r>
            <a:r>
              <a:rPr lang="en-US" sz="1800" b="1" dirty="0"/>
              <a:t>Job</a:t>
            </a:r>
          </a:p>
          <a:p>
            <a:endParaRPr lang="en-US" sz="1800" b="1" dirty="0"/>
          </a:p>
          <a:p>
            <a:r>
              <a:rPr lang="en-US" sz="1800" dirty="0"/>
              <a:t>Periodically the </a:t>
            </a:r>
            <a:r>
              <a:rPr lang="en-US" sz="1800" b="1" dirty="0"/>
              <a:t>Client</a:t>
            </a:r>
            <a:r>
              <a:rPr lang="en-US" sz="1800" dirty="0"/>
              <a:t>s ask the status of the </a:t>
            </a:r>
            <a:r>
              <a:rPr lang="en-US" sz="1800" b="1" dirty="0"/>
              <a:t>Job</a:t>
            </a:r>
            <a:r>
              <a:rPr lang="en-US" sz="1800" dirty="0"/>
              <a:t>s to the respective </a:t>
            </a:r>
            <a:r>
              <a:rPr lang="en-US" sz="1800" b="1" dirty="0"/>
              <a:t>Executor</a:t>
            </a:r>
            <a:r>
              <a:rPr lang="en-US" sz="1800" dirty="0"/>
              <a:t>s</a:t>
            </a:r>
            <a:r>
              <a:rPr lang="en-US" sz="1800" b="1" dirty="0"/>
              <a:t> (</a:t>
            </a:r>
            <a:r>
              <a:rPr lang="en-GB" sz="1800" b="1" dirty="0" err="1"/>
              <a:t>OriginalExecId</a:t>
            </a:r>
            <a:r>
              <a:rPr lang="en-GB" sz="1800" b="1" dirty="0"/>
              <a:t>)</a:t>
            </a:r>
            <a:r>
              <a:rPr lang="en-GB" sz="1800" dirty="0"/>
              <a:t>, also they move all the Jobs to </a:t>
            </a:r>
            <a:r>
              <a:rPr lang="en-GB" sz="1800" i="1" dirty="0" err="1"/>
              <a:t>noStatusInfo</a:t>
            </a:r>
            <a:r>
              <a:rPr lang="en-GB" sz="1800" i="1" dirty="0"/>
              <a:t>  </a:t>
            </a:r>
            <a:r>
              <a:rPr lang="en-GB" sz="1800" i="1" dirty="0" err="1"/>
              <a:t>cArray</a:t>
            </a:r>
            <a:r>
              <a:rPr lang="en-GB" sz="1800" i="1" dirty="0"/>
              <a:t> (</a:t>
            </a:r>
            <a:r>
              <a:rPr lang="en-GB" sz="1800" dirty="0"/>
              <a:t>assuming that there was a crash processing that job</a:t>
            </a:r>
            <a:r>
              <a:rPr lang="en-GB" sz="1800" i="1" dirty="0"/>
              <a:t>)</a:t>
            </a:r>
          </a:p>
          <a:p>
            <a:endParaRPr lang="en-GB" sz="1800" i="1" dirty="0"/>
          </a:p>
          <a:p>
            <a:r>
              <a:rPr lang="en-GB" sz="1800" dirty="0"/>
              <a:t>When there is a status response, if the </a:t>
            </a:r>
            <a:r>
              <a:rPr lang="en-GB" sz="1800" b="1" dirty="0"/>
              <a:t>Job</a:t>
            </a:r>
            <a:r>
              <a:rPr lang="en-GB" sz="1800" b="1" i="1" dirty="0"/>
              <a:t> </a:t>
            </a:r>
            <a:r>
              <a:rPr lang="en-GB" sz="1800" dirty="0"/>
              <a:t>is completed it is removed and notified, otherwise it is added to </a:t>
            </a:r>
            <a:r>
              <a:rPr lang="en-GB" sz="1900" i="1" dirty="0" err="1"/>
              <a:t>notComputed</a:t>
            </a:r>
            <a:r>
              <a:rPr lang="en-GB" sz="1900" i="1" dirty="0"/>
              <a:t> </a:t>
            </a:r>
            <a:r>
              <a:rPr lang="en-GB" sz="1900" dirty="0"/>
              <a:t>such that it will be </a:t>
            </a:r>
            <a:r>
              <a:rPr lang="en-GB" sz="1900" dirty="0" err="1"/>
              <a:t>reasked</a:t>
            </a:r>
            <a:r>
              <a:rPr lang="en-GB" sz="1900" dirty="0"/>
              <a:t> later.</a:t>
            </a:r>
            <a:endParaRPr lang="en-US" sz="1800" dirty="0"/>
          </a:p>
          <a:p>
            <a:endParaRPr lang="en-US" sz="1800" dirty="0"/>
          </a:p>
          <a:p>
            <a:endParaRPr lang="en-US" sz="1800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C8434-0627-6A43-AC36-9359DF943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4947A-1B05-2B43-AD85-E646CE852B9E}" type="slidenum">
              <a:rPr lang="it-IT" smtClean="0"/>
              <a:pPr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382793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1404</Words>
  <Application>Microsoft Office PowerPoint</Application>
  <PresentationFormat>On-screen Show (4:3)</PresentationFormat>
  <Paragraphs>147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POLI</vt:lpstr>
      <vt:lpstr>Titolo presentazione sottotitolo</vt:lpstr>
      <vt:lpstr>Overview</vt:lpstr>
      <vt:lpstr>Job</vt:lpstr>
      <vt:lpstr>Executor</vt:lpstr>
      <vt:lpstr>Executor</vt:lpstr>
      <vt:lpstr>Crash</vt:lpstr>
      <vt:lpstr>Load Balancing</vt:lpstr>
      <vt:lpstr>Storage</vt:lpstr>
      <vt:lpstr>Client</vt:lpstr>
      <vt:lpstr>Status Request</vt:lpstr>
      <vt:lpstr>Statistics</vt:lpstr>
      <vt:lpstr>An example(1)-Simulation Parameters</vt:lpstr>
      <vt:lpstr>An example(2)-Signals</vt:lpstr>
      <vt:lpstr>An example(3)-End of simulation values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dc:creator>Fabio Carminati</dc:creator>
  <cp:lastModifiedBy>Fabio Carminati</cp:lastModifiedBy>
  <cp:revision>5</cp:revision>
  <dcterms:created xsi:type="dcterms:W3CDTF">2020-02-16T10:02:18Z</dcterms:created>
  <dcterms:modified xsi:type="dcterms:W3CDTF">2020-02-16T10:29:33Z</dcterms:modified>
</cp:coreProperties>
</file>